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1" d="100"/>
          <a:sy n="61" d="100"/>
        </p:scale>
        <p:origin x="-1404"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27D080A-9EAA-4D32-9019-51B9DDBBDB74}" type="datetimeFigureOut">
              <a:rPr lang="en-US" smtClean="0"/>
              <a:pPr/>
              <a:t>12/4/2018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0AEE44-A013-4FA0-AB55-3C3171C664A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7D080A-9EAA-4D32-9019-51B9DDBBDB74}" type="datetimeFigureOut">
              <a:rPr lang="en-US" smtClean="0"/>
              <a:pPr/>
              <a:t>12/4/2018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0AEE44-A013-4FA0-AB55-3C3171C664A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27D080A-9EAA-4D32-9019-51B9DDBBDB74}" type="datetimeFigureOut">
              <a:rPr lang="en-US" smtClean="0"/>
              <a:pPr/>
              <a:t>12/4/2018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0AEE44-A013-4FA0-AB55-3C3171C664A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27D080A-9EAA-4D32-9019-51B9DDBBDB74}" type="datetimeFigureOut">
              <a:rPr lang="en-US" smtClean="0"/>
              <a:pPr/>
              <a:t>12/4/2018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0AEE44-A013-4FA0-AB55-3C3171C664A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27D080A-9EAA-4D32-9019-51B9DDBBDB74}" type="datetimeFigureOut">
              <a:rPr lang="en-US" smtClean="0"/>
              <a:pPr/>
              <a:t>12/4/2018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0AEE44-A013-4FA0-AB55-3C3171C664A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27D080A-9EAA-4D32-9019-51B9DDBBDB74}" type="datetimeFigureOut">
              <a:rPr lang="en-US" smtClean="0"/>
              <a:pPr/>
              <a:t>12/4/2018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0AEE44-A013-4FA0-AB55-3C3171C664A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7D080A-9EAA-4D32-9019-51B9DDBBDB74}" type="datetimeFigureOut">
              <a:rPr lang="en-US" smtClean="0"/>
              <a:pPr/>
              <a:t>12/4/2018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0AEE44-A013-4FA0-AB55-3C3171C664A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7D080A-9EAA-4D32-9019-51B9DDBBDB74}" type="datetimeFigureOut">
              <a:rPr lang="en-US" smtClean="0"/>
              <a:pPr/>
              <a:t>12/4/2018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0AEE44-A013-4FA0-AB55-3C3171C664A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7D080A-9EAA-4D32-9019-51B9DDBBDB74}" type="datetimeFigureOut">
              <a:rPr lang="en-US" smtClean="0"/>
              <a:pPr/>
              <a:t>12/4/2018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0AEE44-A013-4FA0-AB55-3C3171C664A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7D080A-9EAA-4D32-9019-51B9DDBBDB74}" type="datetimeFigureOut">
              <a:rPr lang="en-US" smtClean="0"/>
              <a:pPr/>
              <a:t>12/4/2018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0AEE44-A013-4FA0-AB55-3C3171C664A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7D080A-9EAA-4D32-9019-51B9DDBBDB74}" type="datetimeFigureOut">
              <a:rPr lang="en-US" smtClean="0"/>
              <a:pPr/>
              <a:t>12/4/2018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0AEE44-A013-4FA0-AB55-3C3171C664A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7D080A-9EAA-4D32-9019-51B9DDBBDB74}" type="datetimeFigureOut">
              <a:rPr lang="en-US" smtClean="0"/>
              <a:pPr/>
              <a:t>12/4/2018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0AEE44-A013-4FA0-AB55-3C3171C664A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s://www.telegraph.co.uk/news/2018/08/01/british-court-recognises-sharia-law-landmark-divorce-case/" TargetMode="External"/><Relationship Id="rId13" Type="http://schemas.openxmlformats.org/officeDocument/2006/relationships/hyperlink" Target="https://en.wikipedia.org/wiki/Quran" TargetMode="External"/><Relationship Id="rId3" Type="http://schemas.openxmlformats.org/officeDocument/2006/relationships/hyperlink" Target="https://azislam.com/importance-of-daughter-in-islam" TargetMode="External"/><Relationship Id="rId7" Type="http://schemas.openxmlformats.org/officeDocument/2006/relationships/hyperlink" Target="https://www.youtube.com/watch?v=-CihFTMmMlM" TargetMode="External"/><Relationship Id="rId12" Type="http://schemas.openxmlformats.org/officeDocument/2006/relationships/hyperlink" Target="http://wsbuzz.com/world-news/difference-hijab-burka-niqab/" TargetMode="External"/><Relationship Id="rId2" Type="http://schemas.openxmlformats.org/officeDocument/2006/relationships/hyperlink" Target="https://www.al-islam.org/introduction-rights-and-duties-women-islam-ayatullah-ibrahim-amini/womens-inheritance-islam" TargetMode="External"/><Relationship Id="rId1" Type="http://schemas.openxmlformats.org/officeDocument/2006/relationships/slideLayout" Target="../slideLayouts/slideLayout2.xml"/><Relationship Id="rId6" Type="http://schemas.openxmlformats.org/officeDocument/2006/relationships/hyperlink" Target="http://islamic-stuff-corner.blogspot.com/2013/01/muslim-girl-babies-kids-wallpapers.html" TargetMode="External"/><Relationship Id="rId11" Type="http://schemas.openxmlformats.org/officeDocument/2006/relationships/hyperlink" Target="http://dubeat.com/2017/09/triple-talaq-a-battle-against-three-words/" TargetMode="External"/><Relationship Id="rId5" Type="http://schemas.openxmlformats.org/officeDocument/2006/relationships/hyperlink" Target="https://www.whyislam.org/social-ties-2/the-importance-of-girls-education-in-islam/" TargetMode="External"/><Relationship Id="rId15" Type="http://schemas.openxmlformats.org/officeDocument/2006/relationships/hyperlink" Target="http://discovertr.com/wp-content/uploads/2018/01/harem.jpg" TargetMode="External"/><Relationship Id="rId10" Type="http://schemas.openxmlformats.org/officeDocument/2006/relationships/hyperlink" Target="https://www.newsnation.in/india-news/nikah-halala-victim-shabnam-rani-granted-security-supreme-court-orders-yogi-adityanath-government-in-uttar-pradesh-article-203049.html" TargetMode="External"/><Relationship Id="rId4" Type="http://schemas.openxmlformats.org/officeDocument/2006/relationships/hyperlink" Target="http://www.islamic-sharia.org/khula/" TargetMode="External"/><Relationship Id="rId9" Type="http://schemas.openxmlformats.org/officeDocument/2006/relationships/hyperlink" Target="https://nydivorcefirm.com/avoid-losing-everything-divorce/" TargetMode="External"/><Relationship Id="rId14" Type="http://schemas.openxmlformats.org/officeDocument/2006/relationships/hyperlink" Target="https://www.123rf.com/photo_21739049_beautiful-arabic-woman-with-hookah-in-a-harem.html"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
            <a:ext cx="7772400" cy="3600450"/>
          </a:xfrm>
        </p:spPr>
        <p:txBody>
          <a:bodyPr>
            <a:noAutofit/>
          </a:bodyPr>
          <a:lstStyle/>
          <a:p>
            <a:r>
              <a:rPr lang="en-US" sz="6600" b="1" u="sng" dirty="0" smtClean="0"/>
              <a:t>MISCONCEPTIONS ABOUT WOMEN IN ISLAM  </a:t>
            </a:r>
            <a:endParaRPr lang="en-US" sz="6600" b="1" u="sng" dirty="0"/>
          </a:p>
        </p:txBody>
      </p:sp>
      <p:sp>
        <p:nvSpPr>
          <p:cNvPr id="3" name="Subtitle 2"/>
          <p:cNvSpPr>
            <a:spLocks noGrp="1"/>
          </p:cNvSpPr>
          <p:nvPr>
            <p:ph type="subTitle" idx="1"/>
          </p:nvPr>
        </p:nvSpPr>
        <p:spPr>
          <a:xfrm>
            <a:off x="1371600" y="4419600"/>
            <a:ext cx="6400800" cy="2133600"/>
          </a:xfrm>
        </p:spPr>
        <p:txBody>
          <a:bodyPr>
            <a:noAutofit/>
          </a:bodyPr>
          <a:lstStyle/>
          <a:p>
            <a:r>
              <a:rPr lang="en-US" sz="5400" b="1" i="1" dirty="0" smtClean="0">
                <a:solidFill>
                  <a:schemeClr val="tx1"/>
                </a:solidFill>
              </a:rPr>
              <a:t>KABIR HASAN KHAN</a:t>
            </a:r>
            <a:endParaRPr lang="en-US" sz="5400" b="1" i="1" dirty="0">
              <a:solidFill>
                <a:schemeClr val="tx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10700" b="1" u="sng" dirty="0" smtClean="0"/>
              <a:t>OBJECTIVE </a:t>
            </a:r>
            <a:endParaRPr lang="en-US" b="1" u="sng" dirty="0"/>
          </a:p>
        </p:txBody>
      </p:sp>
      <p:sp>
        <p:nvSpPr>
          <p:cNvPr id="3" name="Content Placeholder 2"/>
          <p:cNvSpPr>
            <a:spLocks noGrp="1"/>
          </p:cNvSpPr>
          <p:nvPr>
            <p:ph idx="1"/>
          </p:nvPr>
        </p:nvSpPr>
        <p:spPr/>
        <p:txBody>
          <a:bodyPr>
            <a:normAutofit fontScale="25000" lnSpcReduction="20000"/>
          </a:bodyPr>
          <a:lstStyle/>
          <a:p>
            <a:pPr>
              <a:buNone/>
            </a:pPr>
            <a:endParaRPr lang="en-US" dirty="0" smtClean="0"/>
          </a:p>
          <a:p>
            <a:pPr>
              <a:buFont typeface="Wingdings" pitchFamily="2" charset="2"/>
              <a:buChar char="§"/>
            </a:pPr>
            <a:r>
              <a:rPr lang="en-US" sz="9600" b="1" dirty="0" smtClean="0"/>
              <a:t>WOMEN OF TODAY AND OF THE PAST HAVE BEEN VICTIMS OF CULTURAL AND SOCIETAL POWER STRUGGLE</a:t>
            </a:r>
          </a:p>
          <a:p>
            <a:pPr>
              <a:buFont typeface="Wingdings" pitchFamily="2" charset="2"/>
              <a:buChar char="§"/>
            </a:pPr>
            <a:r>
              <a:rPr lang="en-US" sz="9600" b="1" dirty="0" smtClean="0"/>
              <a:t>PEOPLE PERCEIVE WOMEN IN ISLAM ASSOCIATED WITH SEVERAL NEGATIVE CONNOTATIONS </a:t>
            </a:r>
          </a:p>
          <a:p>
            <a:pPr>
              <a:buFont typeface="Wingdings" pitchFamily="2" charset="2"/>
              <a:buChar char="§"/>
            </a:pPr>
            <a:r>
              <a:rPr lang="en-US" sz="9600" b="1" dirty="0" smtClean="0"/>
              <a:t>MANY BLAME THESE NEGATIVE PRACTISES VIOLATING THE HUMAN RIGHTS </a:t>
            </a:r>
          </a:p>
          <a:p>
            <a:pPr marL="514350" indent="-514350">
              <a:buFont typeface="Wingdings" pitchFamily="2" charset="2"/>
              <a:buChar char="§"/>
            </a:pPr>
            <a:r>
              <a:rPr lang="en-US" sz="9600" b="1" dirty="0" smtClean="0"/>
              <a:t>THERER IS NO DENYING THAT THESE PRACTISES ARE STILL VERY PREVELANT IN THE SOCIETY AND ARE DEEPLY ROOTED </a:t>
            </a:r>
          </a:p>
          <a:p>
            <a:pPr marL="514350" indent="-514350">
              <a:buFont typeface="Wingdings" pitchFamily="2" charset="2"/>
              <a:buChar char="§"/>
            </a:pPr>
            <a:r>
              <a:rPr lang="en-US" sz="9600" b="1" dirty="0" smtClean="0"/>
              <a:t>THE MAIN OBJECTIVE OF THIS PROJECT IS TO PROVE THAT THESE PRACTISES ARE NOT ONLY UNCONSTITUTIONAL AND NOT WRITTEN IN THE HOLY QURAN AS THEY ARE UNDERSTOOD AND PRACTISED TODAY </a:t>
            </a:r>
            <a:endParaRPr lang="en-IN" sz="9600" b="1" dirty="0">
              <a:solidFill>
                <a:srgbClr val="7030A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8200"/>
          </a:xfrm>
        </p:spPr>
        <p:txBody>
          <a:bodyPr>
            <a:normAutofit fontScale="90000"/>
          </a:bodyPr>
          <a:lstStyle/>
          <a:p>
            <a:r>
              <a:rPr lang="en-US" sz="7300" b="1" u="sng" dirty="0" smtClean="0"/>
              <a:t>INTRODUCTION </a:t>
            </a:r>
            <a:endParaRPr lang="en-US" b="1" u="sng" dirty="0"/>
          </a:p>
        </p:txBody>
      </p:sp>
      <p:sp>
        <p:nvSpPr>
          <p:cNvPr id="3" name="Content Placeholder 2"/>
          <p:cNvSpPr>
            <a:spLocks noGrp="1"/>
          </p:cNvSpPr>
          <p:nvPr>
            <p:ph idx="1"/>
          </p:nvPr>
        </p:nvSpPr>
        <p:spPr>
          <a:xfrm>
            <a:off x="457200" y="914400"/>
            <a:ext cx="8229600" cy="5943600"/>
          </a:xfrm>
        </p:spPr>
        <p:txBody>
          <a:bodyPr>
            <a:noAutofit/>
          </a:bodyPr>
          <a:lstStyle/>
          <a:p>
            <a:pPr>
              <a:buNone/>
            </a:pPr>
            <a:r>
              <a:rPr lang="en-US" dirty="0" smtClean="0"/>
              <a:t>IN THIS PROJECT WE ARE GOING TO TOUCH UPON THE ON ISSUES OF –</a:t>
            </a:r>
          </a:p>
          <a:p>
            <a:pPr lvl="0"/>
            <a:r>
              <a:rPr lang="en-US" sz="2400" b="1" dirty="0"/>
              <a:t>Rights </a:t>
            </a:r>
            <a:endParaRPr lang="en-US" sz="2400" dirty="0"/>
          </a:p>
          <a:p>
            <a:pPr lvl="0"/>
            <a:r>
              <a:rPr lang="en-US" sz="2400" b="1" dirty="0"/>
              <a:t>Harems </a:t>
            </a:r>
            <a:endParaRPr lang="en-US" sz="2400" dirty="0"/>
          </a:p>
          <a:p>
            <a:pPr lvl="0"/>
            <a:r>
              <a:rPr lang="en-US" sz="2400" b="1" dirty="0" err="1"/>
              <a:t>Purdah</a:t>
            </a:r>
            <a:endParaRPr lang="en-US" sz="2400" dirty="0"/>
          </a:p>
          <a:p>
            <a:pPr lvl="0"/>
            <a:r>
              <a:rPr lang="en-US" sz="2400" b="1" dirty="0"/>
              <a:t>Education</a:t>
            </a:r>
            <a:endParaRPr lang="en-US" sz="2400" dirty="0"/>
          </a:p>
          <a:p>
            <a:pPr lvl="0"/>
            <a:r>
              <a:rPr lang="en-US" sz="2400" b="1" dirty="0"/>
              <a:t>Triple </a:t>
            </a:r>
            <a:r>
              <a:rPr lang="en-US" sz="2400" b="1" dirty="0" err="1"/>
              <a:t>talaq</a:t>
            </a:r>
            <a:endParaRPr lang="en-US" sz="2400" dirty="0"/>
          </a:p>
          <a:p>
            <a:pPr lvl="0"/>
            <a:r>
              <a:rPr lang="en-US" sz="2400" b="1" dirty="0" err="1"/>
              <a:t>Khula</a:t>
            </a:r>
            <a:endParaRPr lang="en-US" sz="2400" dirty="0"/>
          </a:p>
          <a:p>
            <a:pPr lvl="0"/>
            <a:r>
              <a:rPr lang="en-US" sz="2400" b="1" dirty="0" err="1"/>
              <a:t>Nikah</a:t>
            </a:r>
            <a:r>
              <a:rPr lang="en-US" sz="2400" b="1" dirty="0"/>
              <a:t> </a:t>
            </a:r>
            <a:r>
              <a:rPr lang="en-US" sz="2400" b="1" dirty="0" err="1"/>
              <a:t>halala</a:t>
            </a:r>
            <a:endParaRPr lang="en-US" sz="2400" dirty="0"/>
          </a:p>
          <a:p>
            <a:pPr lvl="0"/>
            <a:r>
              <a:rPr lang="en-US" sz="2400" b="1" dirty="0"/>
              <a:t>Divorce </a:t>
            </a:r>
            <a:endParaRPr lang="en-US" sz="2400" dirty="0"/>
          </a:p>
          <a:p>
            <a:pPr lvl="0"/>
            <a:r>
              <a:rPr lang="en-US" sz="2400" b="1" dirty="0"/>
              <a:t>Status of mothers </a:t>
            </a:r>
            <a:endParaRPr lang="en-US" sz="2400" dirty="0"/>
          </a:p>
          <a:p>
            <a:pPr lvl="0"/>
            <a:r>
              <a:rPr lang="en-US" sz="2400" b="1" dirty="0"/>
              <a:t>Importance of daughters </a:t>
            </a:r>
            <a:endParaRPr lang="en-US" sz="2400" dirty="0"/>
          </a:p>
          <a:p>
            <a:pPr lvl="0"/>
            <a:r>
              <a:rPr lang="en-US" sz="2400" b="1" dirty="0"/>
              <a:t>Property rights </a:t>
            </a:r>
            <a:endParaRPr lang="en-US" sz="2400" dirty="0"/>
          </a:p>
          <a:p>
            <a:pPr>
              <a:buNone/>
            </a:pPr>
            <a:endParaRPr lang="en-US" sz="4000"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Users\dell\Desktop\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Title 1"/>
          <p:cNvSpPr>
            <a:spLocks noGrp="1"/>
          </p:cNvSpPr>
          <p:nvPr>
            <p:ph type="title"/>
          </p:nvPr>
        </p:nvSpPr>
        <p:spPr/>
        <p:txBody>
          <a:bodyPr/>
          <a:lstStyle/>
          <a:p>
            <a:r>
              <a:rPr lang="en-US" b="1" u="sng" dirty="0" smtClean="0">
                <a:solidFill>
                  <a:schemeClr val="bg1"/>
                </a:solidFill>
              </a:rPr>
              <a:t>RIGHTS</a:t>
            </a:r>
            <a:endParaRPr lang="en-US" b="1" u="sng" dirty="0">
              <a:solidFill>
                <a:schemeClr val="bg1"/>
              </a:solidFill>
            </a:endParaRPr>
          </a:p>
        </p:txBody>
      </p:sp>
      <p:sp>
        <p:nvSpPr>
          <p:cNvPr id="3" name="Content Placeholder 2"/>
          <p:cNvSpPr>
            <a:spLocks noGrp="1"/>
          </p:cNvSpPr>
          <p:nvPr>
            <p:ph idx="1"/>
          </p:nvPr>
        </p:nvSpPr>
        <p:spPr/>
        <p:txBody>
          <a:bodyPr>
            <a:normAutofit/>
          </a:bodyPr>
          <a:lstStyle/>
          <a:p>
            <a:pPr>
              <a:buFont typeface="Wingdings" pitchFamily="2" charset="2"/>
              <a:buChar char="Ø"/>
            </a:pPr>
            <a:r>
              <a:rPr lang="en-US" dirty="0" smtClean="0">
                <a:solidFill>
                  <a:schemeClr val="bg1"/>
                </a:solidFill>
              </a:rPr>
              <a:t>THE QURN SAYS WOMEN HAVE EQUAL SPIRITUAL WORTH IN SIGHT OF ALLAH </a:t>
            </a:r>
          </a:p>
          <a:p>
            <a:pPr>
              <a:buFont typeface="Wingdings" pitchFamily="2" charset="2"/>
              <a:buChar char="Ø"/>
            </a:pPr>
            <a:r>
              <a:rPr lang="en-US" dirty="0" smtClean="0">
                <a:solidFill>
                  <a:schemeClr val="bg1"/>
                </a:solidFill>
              </a:rPr>
              <a:t>ACCORDING TO OUR CONSTITIUTION (QURAN)WOMEN HAVE THE RIGHT TO –</a:t>
            </a:r>
          </a:p>
          <a:p>
            <a:pPr>
              <a:buFont typeface="Wingdings" pitchFamily="2" charset="2"/>
              <a:buChar char="§"/>
            </a:pPr>
            <a:r>
              <a:rPr lang="en-US" dirty="0" smtClean="0">
                <a:solidFill>
                  <a:schemeClr val="bg1"/>
                </a:solidFill>
              </a:rPr>
              <a:t>WORK</a:t>
            </a:r>
          </a:p>
          <a:p>
            <a:pPr>
              <a:buFont typeface="Wingdings" pitchFamily="2" charset="2"/>
              <a:buChar char="§"/>
            </a:pPr>
            <a:r>
              <a:rPr lang="en-US" dirty="0" smtClean="0">
                <a:solidFill>
                  <a:schemeClr val="bg1"/>
                </a:solidFill>
              </a:rPr>
              <a:t>BE PROTECTED </a:t>
            </a:r>
          </a:p>
          <a:p>
            <a:pPr>
              <a:buFont typeface="Wingdings" pitchFamily="2" charset="2"/>
              <a:buChar char="§"/>
            </a:pPr>
            <a:r>
              <a:rPr lang="en-US" dirty="0" smtClean="0">
                <a:solidFill>
                  <a:schemeClr val="bg1"/>
                </a:solidFill>
              </a:rPr>
              <a:t>MODEST DRESS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66800"/>
            <a:ext cx="8229600" cy="2971800"/>
          </a:xfrm>
        </p:spPr>
        <p:txBody>
          <a:bodyPr/>
          <a:lstStyle/>
          <a:p>
            <a:r>
              <a:rPr lang="en-US" b="1" u="sng" dirty="0" smtClean="0"/>
              <a:t>HAREMS </a:t>
            </a:r>
            <a:endParaRPr lang="en-US" b="1" u="sng" dirty="0"/>
          </a:p>
        </p:txBody>
      </p:sp>
      <p:sp>
        <p:nvSpPr>
          <p:cNvPr id="3" name="Content Placeholder 2"/>
          <p:cNvSpPr>
            <a:spLocks noGrp="1"/>
          </p:cNvSpPr>
          <p:nvPr>
            <p:ph idx="1"/>
          </p:nvPr>
        </p:nvSpPr>
        <p:spPr>
          <a:xfrm>
            <a:off x="457200" y="533400"/>
            <a:ext cx="8229600" cy="4343400"/>
          </a:xfrm>
        </p:spPr>
        <p:txBody>
          <a:bodyPr>
            <a:normAutofit/>
          </a:bodyPr>
          <a:lstStyle/>
          <a:p>
            <a:pPr>
              <a:buNone/>
            </a:pPr>
            <a:endParaRPr lang="en-US" dirty="0"/>
          </a:p>
        </p:txBody>
      </p:sp>
      <p:pic>
        <p:nvPicPr>
          <p:cNvPr id="1026" name="Picture 2" descr="C:\Users\dell\Desktop\index.jpg"/>
          <p:cNvPicPr>
            <a:picLocks noChangeAspect="1" noChangeArrowheads="1"/>
          </p:cNvPicPr>
          <p:nvPr/>
        </p:nvPicPr>
        <p:blipFill>
          <a:blip r:embed="rId2"/>
          <a:srcRect/>
          <a:stretch>
            <a:fillRect/>
          </a:stretch>
        </p:blipFill>
        <p:spPr bwMode="auto">
          <a:xfrm>
            <a:off x="4648200" y="0"/>
            <a:ext cx="4495800" cy="6858000"/>
          </a:xfrm>
          <a:prstGeom prst="rect">
            <a:avLst/>
          </a:prstGeom>
          <a:noFill/>
        </p:spPr>
      </p:pic>
      <p:pic>
        <p:nvPicPr>
          <p:cNvPr id="1027" name="Picture 3" descr="C:\Users\dell\Desktop\harem.jpg"/>
          <p:cNvPicPr>
            <a:picLocks noChangeAspect="1" noChangeArrowheads="1"/>
          </p:cNvPicPr>
          <p:nvPr/>
        </p:nvPicPr>
        <p:blipFill>
          <a:blip r:embed="rId3"/>
          <a:srcRect/>
          <a:stretch>
            <a:fillRect/>
          </a:stretch>
        </p:blipFill>
        <p:spPr bwMode="auto">
          <a:xfrm>
            <a:off x="0" y="0"/>
            <a:ext cx="4648200" cy="685800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t>PURDAH</a:t>
            </a:r>
            <a:endParaRPr lang="en-US" b="1" u="sng" dirty="0"/>
          </a:p>
        </p:txBody>
      </p:sp>
      <p:sp>
        <p:nvSpPr>
          <p:cNvPr id="3" name="Content Placeholder 2"/>
          <p:cNvSpPr>
            <a:spLocks noGrp="1"/>
          </p:cNvSpPr>
          <p:nvPr>
            <p:ph idx="1"/>
          </p:nvPr>
        </p:nvSpPr>
        <p:spPr/>
        <p:txBody>
          <a:bodyPr>
            <a:normAutofit/>
          </a:bodyPr>
          <a:lstStyle/>
          <a:p>
            <a:pPr>
              <a:buFont typeface="Wingdings" pitchFamily="2" charset="2"/>
              <a:buChar char="§"/>
            </a:pPr>
            <a:r>
              <a:rPr lang="en-US" dirty="0" err="1" smtClean="0"/>
              <a:t>Pic</a:t>
            </a:r>
            <a:r>
              <a:rPr lang="en-US" dirty="0" smtClean="0"/>
              <a:t> of </a:t>
            </a:r>
            <a:r>
              <a:rPr lang="en-US" dirty="0" err="1" smtClean="0"/>
              <a:t>ladu</a:t>
            </a:r>
            <a:r>
              <a:rPr lang="en-US" dirty="0" smtClean="0"/>
              <a:t> </a:t>
            </a:r>
            <a:r>
              <a:rPr lang="en-US" dirty="0" err="1" smtClean="0"/>
              <a:t>doin</a:t>
            </a:r>
            <a:r>
              <a:rPr lang="en-US" dirty="0" smtClean="0"/>
              <a:t> </a:t>
            </a:r>
            <a:r>
              <a:rPr lang="en-US" dirty="0" err="1" smtClean="0"/>
              <a:t>purdah</a:t>
            </a:r>
            <a:endParaRPr lang="en-US" dirty="0" smtClean="0"/>
          </a:p>
          <a:p>
            <a:pPr>
              <a:buFont typeface="Wingdings" pitchFamily="2" charset="2"/>
              <a:buChar char="§"/>
            </a:pPr>
            <a:endParaRPr lang="en-US" dirty="0"/>
          </a:p>
        </p:txBody>
      </p:sp>
      <p:pic>
        <p:nvPicPr>
          <p:cNvPr id="2050" name="Picture 2" descr="C:\Users\dell\Desktop\3.jpg"/>
          <p:cNvPicPr>
            <a:picLocks noChangeAspect="1" noChangeArrowheads="1"/>
          </p:cNvPicPr>
          <p:nvPr/>
        </p:nvPicPr>
        <p:blipFill>
          <a:blip r:embed="rId2"/>
          <a:srcRect/>
          <a:stretch>
            <a:fillRect/>
          </a:stretch>
        </p:blipFill>
        <p:spPr bwMode="auto">
          <a:xfrm>
            <a:off x="-8328" y="0"/>
            <a:ext cx="9152327" cy="6857999"/>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417638"/>
          </a:xfrm>
        </p:spPr>
        <p:txBody>
          <a:bodyPr>
            <a:noAutofit/>
          </a:bodyPr>
          <a:lstStyle/>
          <a:p>
            <a:r>
              <a:rPr lang="en-US" sz="7200" b="1" u="sng" dirty="0" smtClean="0"/>
              <a:t>EDUCATION</a:t>
            </a:r>
            <a:r>
              <a:rPr lang="en-US" sz="7200" u="sng" dirty="0" smtClean="0"/>
              <a:t> </a:t>
            </a:r>
            <a:endParaRPr lang="en-US" sz="7200" u="sng" dirty="0"/>
          </a:p>
        </p:txBody>
      </p:sp>
      <p:sp>
        <p:nvSpPr>
          <p:cNvPr id="3" name="Content Placeholder 2"/>
          <p:cNvSpPr>
            <a:spLocks noGrp="1"/>
          </p:cNvSpPr>
          <p:nvPr>
            <p:ph idx="1"/>
          </p:nvPr>
        </p:nvSpPr>
        <p:spPr>
          <a:xfrm>
            <a:off x="457200" y="1447800"/>
            <a:ext cx="8229600" cy="4678363"/>
          </a:xfrm>
        </p:spPr>
        <p:txBody>
          <a:bodyPr>
            <a:noAutofit/>
          </a:bodyPr>
          <a:lstStyle/>
          <a:p>
            <a:pPr>
              <a:buNone/>
            </a:pPr>
            <a:r>
              <a:rPr lang="en-US" sz="2400" b="1" dirty="0" smtClean="0"/>
              <a:t>THESE ARE SOME VERSES FROM THE QURAN -</a:t>
            </a:r>
          </a:p>
          <a:p>
            <a:pPr>
              <a:buFont typeface="Wingdings" pitchFamily="2" charset="2"/>
              <a:buChar char="§"/>
            </a:pPr>
            <a:r>
              <a:rPr lang="en-IN" sz="2400" b="1" dirty="0" smtClean="0"/>
              <a:t>“Seeking knowledge is mandatory for every Muslim.”</a:t>
            </a:r>
          </a:p>
          <a:p>
            <a:pPr>
              <a:buFont typeface="Wingdings" pitchFamily="2" charset="2"/>
              <a:buChar char="§"/>
            </a:pPr>
            <a:r>
              <a:rPr lang="en-IN" sz="2400" b="1" dirty="0" smtClean="0"/>
              <a:t> “If anyone travels on a road in search of knowledge, Allah will cause him to travel on one of the roads of Paradise. The angels will lower their wings in their great pleasure with one who seeks knowledge, the inhabitants of the heavens and the Earth and the fish in the deep waters will ask forgiveness for the learned man. The superiority of the learned man over the devout is like that of the moon, on the night when it is full, over the rest of the stars. </a:t>
            </a:r>
            <a:r>
              <a:rPr lang="en-IN" sz="1050" b="1" dirty="0" smtClean="0"/>
              <a:t/>
            </a:r>
            <a:br>
              <a:rPr lang="en-IN" sz="1050" b="1" dirty="0" smtClean="0"/>
            </a:br>
            <a:endParaRPr lang="en-US" sz="1050" b="1"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b="1" u="sng" dirty="0" smtClean="0"/>
              <a:t>Intellectual Abilities Of Two Wives Of Prophet Muhammad</a:t>
            </a:r>
            <a:endParaRPr lang="en-US" b="1" dirty="0"/>
          </a:p>
        </p:txBody>
      </p:sp>
      <p:sp>
        <p:nvSpPr>
          <p:cNvPr id="3" name="Content Placeholder 2"/>
          <p:cNvSpPr>
            <a:spLocks noGrp="1"/>
          </p:cNvSpPr>
          <p:nvPr>
            <p:ph idx="1"/>
          </p:nvPr>
        </p:nvSpPr>
        <p:spPr/>
        <p:txBody>
          <a:bodyPr>
            <a:noAutofit/>
          </a:bodyPr>
          <a:lstStyle/>
          <a:p>
            <a:pPr marL="514350" lvl="0" indent="-514350">
              <a:buFont typeface="+mj-lt"/>
              <a:buAutoNum type="arabicPeriod"/>
            </a:pPr>
            <a:r>
              <a:rPr lang="en-IN" sz="9600" b="1" i="1" u="sng" dirty="0" smtClean="0"/>
              <a:t>BIBI </a:t>
            </a:r>
            <a:r>
              <a:rPr lang="en-IN" sz="9600" b="1" i="1" u="sng" dirty="0" err="1" smtClean="0"/>
              <a:t>Aishah</a:t>
            </a:r>
            <a:endParaRPr lang="en-IN" sz="4400" b="1" dirty="0" smtClean="0"/>
          </a:p>
          <a:p>
            <a:pPr marL="514350" lvl="0" indent="-514350">
              <a:buFont typeface="+mj-lt"/>
              <a:buAutoNum type="arabicPeriod"/>
            </a:pPr>
            <a:r>
              <a:rPr lang="en-IN" sz="9600" b="1" i="1" u="sng" dirty="0" smtClean="0"/>
              <a:t>BIBI </a:t>
            </a:r>
            <a:r>
              <a:rPr lang="en-IN" sz="9600" b="1" i="1" u="sng" dirty="0" err="1" smtClean="0"/>
              <a:t>Khadijah</a:t>
            </a:r>
            <a:endParaRPr lang="en-US" sz="96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dell\Desktop\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Title 1"/>
          <p:cNvSpPr>
            <a:spLocks noGrp="1"/>
          </p:cNvSpPr>
          <p:nvPr>
            <p:ph type="title"/>
          </p:nvPr>
        </p:nvSpPr>
        <p:spPr/>
        <p:txBody>
          <a:bodyPr/>
          <a:lstStyle/>
          <a:p>
            <a:r>
              <a:rPr lang="en-US" b="1" u="sng" dirty="0" smtClean="0">
                <a:solidFill>
                  <a:srgbClr val="FF0000"/>
                </a:solidFill>
              </a:rPr>
              <a:t>TRIPLE TALAQ OR IDDAH</a:t>
            </a:r>
            <a:endParaRPr lang="en-US" b="1" u="sng" dirty="0">
              <a:solidFill>
                <a:srgbClr val="FF0000"/>
              </a:solidFill>
            </a:endParaRPr>
          </a:p>
        </p:txBody>
      </p:sp>
      <p:sp>
        <p:nvSpPr>
          <p:cNvPr id="3" name="Content Placeholder 2"/>
          <p:cNvSpPr>
            <a:spLocks noGrp="1"/>
          </p:cNvSpPr>
          <p:nvPr>
            <p:ph idx="1"/>
          </p:nvPr>
        </p:nvSpPr>
        <p:spPr/>
        <p:txBody>
          <a:bodyPr>
            <a:normAutofit/>
          </a:bodyPr>
          <a:lstStyle/>
          <a:p>
            <a:pPr>
              <a:buNone/>
            </a:pPr>
            <a:r>
              <a:rPr lang="en-IN" b="1" i="1" u="sng" dirty="0" smtClean="0">
                <a:solidFill>
                  <a:srgbClr val="FF0000"/>
                </a:solidFill>
              </a:rPr>
              <a:t>According to </a:t>
            </a:r>
            <a:r>
              <a:rPr lang="en-IN" b="1" i="1" u="sng" dirty="0" err="1" smtClean="0">
                <a:solidFill>
                  <a:srgbClr val="FF0000"/>
                </a:solidFill>
              </a:rPr>
              <a:t>surah</a:t>
            </a:r>
            <a:r>
              <a:rPr lang="en-IN" b="1" i="1" u="sng" dirty="0" smtClean="0">
                <a:solidFill>
                  <a:srgbClr val="FF0000"/>
                </a:solidFill>
              </a:rPr>
              <a:t> </a:t>
            </a:r>
            <a:r>
              <a:rPr lang="en-IN" b="1" i="1" u="sng" dirty="0" err="1" smtClean="0">
                <a:solidFill>
                  <a:srgbClr val="FF0000"/>
                </a:solidFill>
              </a:rPr>
              <a:t>nisa</a:t>
            </a:r>
            <a:r>
              <a:rPr lang="en-IN" b="1" i="1" u="sng" dirty="0" smtClean="0">
                <a:solidFill>
                  <a:srgbClr val="FF0000"/>
                </a:solidFill>
              </a:rPr>
              <a:t> (4:35)-</a:t>
            </a:r>
            <a:r>
              <a:rPr lang="en-IN" b="1" dirty="0" smtClean="0">
                <a:solidFill>
                  <a:srgbClr val="FF0000"/>
                </a:solidFill>
              </a:rPr>
              <a:t/>
            </a:r>
            <a:br>
              <a:rPr lang="en-IN" b="1" dirty="0" smtClean="0">
                <a:solidFill>
                  <a:srgbClr val="FF0000"/>
                </a:solidFill>
              </a:rPr>
            </a:br>
            <a:r>
              <a:rPr lang="en-IN" b="1" dirty="0" smtClean="0">
                <a:solidFill>
                  <a:srgbClr val="FF0000"/>
                </a:solidFill>
              </a:rPr>
              <a:t>And if you fear dissension between the two, send an arbitrator from his people and an arbitrator from her people. If they both desire reconciliation, Allah will cause it between them. Indeed, Allah is ever Knowing and Acquainted [with all things].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t>KHULA</a:t>
            </a:r>
            <a:endParaRPr lang="en-US" b="1" u="sng" dirty="0"/>
          </a:p>
        </p:txBody>
      </p:sp>
      <p:sp>
        <p:nvSpPr>
          <p:cNvPr id="3" name="Content Placeholder 2"/>
          <p:cNvSpPr>
            <a:spLocks noGrp="1"/>
          </p:cNvSpPr>
          <p:nvPr>
            <p:ph idx="1"/>
          </p:nvPr>
        </p:nvSpPr>
        <p:spPr/>
        <p:txBody>
          <a:bodyPr>
            <a:normAutofit fontScale="92500" lnSpcReduction="10000"/>
          </a:bodyPr>
          <a:lstStyle/>
          <a:p>
            <a:pPr>
              <a:buNone/>
            </a:pPr>
            <a:r>
              <a:rPr lang="en-IN" b="1" dirty="0" smtClean="0"/>
              <a:t>A KISSA –</a:t>
            </a:r>
          </a:p>
          <a:p>
            <a:pPr>
              <a:buNone/>
            </a:pPr>
            <a:r>
              <a:rPr lang="en-IN" b="1" dirty="0" smtClean="0"/>
              <a:t>In the time of the Prophet , the wife of</a:t>
            </a:r>
            <a:r>
              <a:rPr lang="en-US" b="1" dirty="0" smtClean="0"/>
              <a:t> </a:t>
            </a:r>
            <a:r>
              <a:rPr lang="en-US" b="1" dirty="0" err="1" smtClean="0"/>
              <a:t>Thabit</a:t>
            </a:r>
            <a:r>
              <a:rPr lang="en-US" b="1" dirty="0" smtClean="0"/>
              <a:t> </a:t>
            </a:r>
            <a:r>
              <a:rPr lang="en-US" b="1" dirty="0" err="1" smtClean="0"/>
              <a:t>ibn</a:t>
            </a:r>
            <a:r>
              <a:rPr lang="en-US" b="1" dirty="0" smtClean="0"/>
              <a:t> </a:t>
            </a:r>
            <a:r>
              <a:rPr lang="en-US" b="1" dirty="0" err="1" smtClean="0"/>
              <a:t>Qais</a:t>
            </a:r>
            <a:r>
              <a:rPr lang="en-US" dirty="0" smtClean="0"/>
              <a:t> , both were </a:t>
            </a:r>
            <a:r>
              <a:rPr lang="en-US" dirty="0" err="1" smtClean="0"/>
              <a:t>Sahaba</a:t>
            </a:r>
            <a:r>
              <a:rPr lang="en-US" dirty="0" smtClean="0"/>
              <a:t>, a first generation Muslim , someone who was converted by prophet Muhammad(</a:t>
            </a:r>
            <a:r>
              <a:rPr lang="en-US" dirty="0" err="1" smtClean="0"/>
              <a:t>pbuh</a:t>
            </a:r>
            <a:r>
              <a:rPr lang="en-US" dirty="0" smtClean="0"/>
              <a:t>) himself.</a:t>
            </a:r>
            <a:r>
              <a:rPr lang="en-IN" b="1" dirty="0" smtClean="0"/>
              <a:t> </a:t>
            </a:r>
            <a:r>
              <a:rPr lang="en-IN" b="1" dirty="0" err="1" smtClean="0"/>
              <a:t>Thabit</a:t>
            </a:r>
            <a:r>
              <a:rPr lang="en-IN" b="1" dirty="0" smtClean="0"/>
              <a:t> </a:t>
            </a:r>
            <a:r>
              <a:rPr lang="en-IN" b="1" dirty="0" err="1" smtClean="0"/>
              <a:t>ibn</a:t>
            </a:r>
            <a:r>
              <a:rPr lang="en-IN" b="1" dirty="0" smtClean="0"/>
              <a:t> </a:t>
            </a:r>
            <a:r>
              <a:rPr lang="en-IN" b="1" dirty="0" err="1" smtClean="0"/>
              <a:t>Qais’s</a:t>
            </a:r>
            <a:r>
              <a:rPr lang="en-IN" b="1" dirty="0" smtClean="0"/>
              <a:t> wife requested the Prophet for a divorce from her husband. The Prophet asked her to return the garden given to her at the time of marriage as dower (</a:t>
            </a:r>
            <a:r>
              <a:rPr lang="en-IN" b="1" dirty="0" err="1" smtClean="0"/>
              <a:t>Mahr</a:t>
            </a:r>
            <a:r>
              <a:rPr lang="en-IN" b="1" dirty="0" smtClean="0"/>
              <a:t>). She accepted this condition and the marriage was dissolved.</a:t>
            </a:r>
            <a:endParaRPr lang="en-US" b="1"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Users\dell\Desktop\5.jpg"/>
          <p:cNvPicPr>
            <a:picLocks noChangeAspect="1" noChangeArrowheads="1"/>
          </p:cNvPicPr>
          <p:nvPr/>
        </p:nvPicPr>
        <p:blipFill>
          <a:blip r:embed="rId2"/>
          <a:srcRect/>
          <a:stretch>
            <a:fillRect/>
          </a:stretch>
        </p:blipFill>
        <p:spPr bwMode="auto">
          <a:xfrm>
            <a:off x="1" y="0"/>
            <a:ext cx="9144000" cy="6858000"/>
          </a:xfrm>
          <a:prstGeom prst="rect">
            <a:avLst/>
          </a:prstGeom>
          <a:noFill/>
        </p:spPr>
      </p:pic>
      <p:sp>
        <p:nvSpPr>
          <p:cNvPr id="2" name="Title 1"/>
          <p:cNvSpPr>
            <a:spLocks noGrp="1"/>
          </p:cNvSpPr>
          <p:nvPr>
            <p:ph type="title"/>
          </p:nvPr>
        </p:nvSpPr>
        <p:spPr/>
        <p:txBody>
          <a:bodyPr/>
          <a:lstStyle/>
          <a:p>
            <a:r>
              <a:rPr lang="en-US" b="1" u="sng" dirty="0" smtClean="0">
                <a:solidFill>
                  <a:schemeClr val="bg1"/>
                </a:solidFill>
              </a:rPr>
              <a:t>NIKHA HALALA</a:t>
            </a:r>
            <a:endParaRPr lang="en-US" b="1" u="sng" dirty="0">
              <a:solidFill>
                <a:schemeClr val="bg1"/>
              </a:solidFill>
            </a:endParaRPr>
          </a:p>
        </p:txBody>
      </p:sp>
      <p:sp>
        <p:nvSpPr>
          <p:cNvPr id="3" name="Content Placeholder 2"/>
          <p:cNvSpPr>
            <a:spLocks noGrp="1"/>
          </p:cNvSpPr>
          <p:nvPr>
            <p:ph idx="1"/>
          </p:nvPr>
        </p:nvSpPr>
        <p:spPr/>
        <p:txBody>
          <a:bodyPr>
            <a:noAutofit/>
          </a:bodyPr>
          <a:lstStyle/>
          <a:p>
            <a:pPr>
              <a:buFont typeface="Wingdings" pitchFamily="2" charset="2"/>
              <a:buChar char="§"/>
            </a:pPr>
            <a:r>
              <a:rPr lang="en-US" sz="5400" b="1" dirty="0" err="1" smtClean="0">
                <a:solidFill>
                  <a:schemeClr val="bg1"/>
                </a:solidFill>
              </a:rPr>
              <a:t>Nikah</a:t>
            </a:r>
            <a:r>
              <a:rPr lang="en-US" sz="5400" b="1" dirty="0" smtClean="0">
                <a:solidFill>
                  <a:schemeClr val="bg1"/>
                </a:solidFill>
              </a:rPr>
              <a:t> </a:t>
            </a:r>
            <a:r>
              <a:rPr lang="en-US" sz="5400" b="1" dirty="0" err="1" smtClean="0">
                <a:solidFill>
                  <a:schemeClr val="bg1"/>
                </a:solidFill>
              </a:rPr>
              <a:t>halala</a:t>
            </a:r>
            <a:r>
              <a:rPr lang="en-US" sz="5400" b="1" dirty="0" smtClean="0">
                <a:solidFill>
                  <a:schemeClr val="bg1"/>
                </a:solidFill>
              </a:rPr>
              <a:t> is a law that requires a woman to marry and consummate her marriage with another man in order to return to her first husband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Users\dell\Desktop\45.jpg"/>
          <p:cNvPicPr>
            <a:picLocks noChangeAspect="1" noChangeArrowheads="1"/>
          </p:cNvPicPr>
          <p:nvPr/>
        </p:nvPicPr>
        <p:blipFill>
          <a:blip r:embed="rId2"/>
          <a:srcRect/>
          <a:stretch>
            <a:fillRect/>
          </a:stretch>
        </p:blipFill>
        <p:spPr bwMode="auto">
          <a:xfrm>
            <a:off x="0" y="0"/>
            <a:ext cx="4648200" cy="6858000"/>
          </a:xfrm>
          <a:prstGeom prst="rect">
            <a:avLst/>
          </a:prstGeom>
          <a:noFill/>
        </p:spPr>
      </p:pic>
      <p:pic>
        <p:nvPicPr>
          <p:cNvPr id="4100" name="Picture 4" descr="C:\Users\dell\Desktop\6.jpg"/>
          <p:cNvPicPr>
            <a:picLocks noChangeAspect="1" noChangeArrowheads="1"/>
          </p:cNvPicPr>
          <p:nvPr/>
        </p:nvPicPr>
        <p:blipFill>
          <a:blip r:embed="rId3"/>
          <a:srcRect/>
          <a:stretch>
            <a:fillRect/>
          </a:stretch>
        </p:blipFill>
        <p:spPr bwMode="auto">
          <a:xfrm>
            <a:off x="4648201" y="0"/>
            <a:ext cx="4495800" cy="6858000"/>
          </a:xfrm>
          <a:prstGeom prst="rect">
            <a:avLst/>
          </a:prstGeom>
          <a:noFill/>
        </p:spPr>
      </p:pic>
      <p:sp>
        <p:nvSpPr>
          <p:cNvPr id="2" name="Title 1"/>
          <p:cNvSpPr>
            <a:spLocks noGrp="1"/>
          </p:cNvSpPr>
          <p:nvPr>
            <p:ph type="title"/>
          </p:nvPr>
        </p:nvSpPr>
        <p:spPr/>
        <p:txBody>
          <a:bodyPr/>
          <a:lstStyle/>
          <a:p>
            <a:r>
              <a:rPr lang="en-US" b="1" u="sng" dirty="0" smtClean="0">
                <a:solidFill>
                  <a:srgbClr val="FF0000"/>
                </a:solidFill>
              </a:rPr>
              <a:t>DIVORCE IN ISLAM </a:t>
            </a:r>
            <a:endParaRPr lang="en-US" b="1" u="sng" dirty="0">
              <a:solidFill>
                <a:srgbClr val="FF0000"/>
              </a:solidFill>
            </a:endParaRPr>
          </a:p>
        </p:txBody>
      </p:sp>
      <p:sp>
        <p:nvSpPr>
          <p:cNvPr id="3" name="Content Placeholder 2"/>
          <p:cNvSpPr>
            <a:spLocks noGrp="1"/>
          </p:cNvSpPr>
          <p:nvPr>
            <p:ph idx="1"/>
          </p:nvPr>
        </p:nvSpPr>
        <p:spPr/>
        <p:txBody>
          <a:bodyPr>
            <a:normAutofit fontScale="70000" lnSpcReduction="20000"/>
          </a:bodyPr>
          <a:lstStyle/>
          <a:p>
            <a:pPr marL="457200" lvl="0" indent="-457200">
              <a:buNone/>
            </a:pPr>
            <a:r>
              <a:rPr lang="en-IN" b="1" i="1" dirty="0" smtClean="0">
                <a:solidFill>
                  <a:srgbClr val="FF0000"/>
                </a:solidFill>
              </a:rPr>
              <a:t>THE QURAN STATES - </a:t>
            </a:r>
            <a:endParaRPr lang="en-IN" b="1" i="1" dirty="0">
              <a:solidFill>
                <a:srgbClr val="FF0000"/>
              </a:solidFill>
            </a:endParaRPr>
          </a:p>
          <a:p>
            <a:pPr marL="457200" indent="-457200">
              <a:buFont typeface="Wingdings" pitchFamily="2" charset="2"/>
              <a:buChar char="§"/>
            </a:pPr>
            <a:r>
              <a:rPr lang="en-IN" b="1" dirty="0" smtClean="0">
                <a:solidFill>
                  <a:srgbClr val="FF0000"/>
                </a:solidFill>
              </a:rPr>
              <a:t>Where the wife suffers physical, financial or emotional harm from the husband. Any violence in the marriage is condemned by Islam.</a:t>
            </a:r>
          </a:p>
          <a:p>
            <a:pPr marL="457200" lvl="0" indent="-457200">
              <a:buFont typeface="Wingdings" pitchFamily="2" charset="2"/>
              <a:buChar char="§"/>
            </a:pPr>
            <a:r>
              <a:rPr lang="en-IN" b="1" dirty="0" smtClean="0">
                <a:solidFill>
                  <a:srgbClr val="FF0000"/>
                </a:solidFill>
              </a:rPr>
              <a:t>Where the husband suffers certain physical defects, such as impotency .</a:t>
            </a:r>
          </a:p>
          <a:p>
            <a:pPr marL="457200" lvl="0" indent="-457200">
              <a:buFont typeface="Wingdings" pitchFamily="2" charset="2"/>
              <a:buChar char="§"/>
            </a:pPr>
            <a:r>
              <a:rPr lang="en-IN" b="1" dirty="0" smtClean="0">
                <a:solidFill>
                  <a:srgbClr val="FF0000"/>
                </a:solidFill>
              </a:rPr>
              <a:t>Adultery or infidelity.</a:t>
            </a:r>
          </a:p>
          <a:p>
            <a:pPr marL="457200" lvl="0" indent="-457200">
              <a:buFont typeface="Wingdings" pitchFamily="2" charset="2"/>
              <a:buChar char="§"/>
            </a:pPr>
            <a:r>
              <a:rPr lang="en-IN" b="1" dirty="0" smtClean="0">
                <a:solidFill>
                  <a:srgbClr val="FF0000"/>
                </a:solidFill>
              </a:rPr>
              <a:t>SOME TIMES DIVORCE IS NOT ALLOWED WHEN THE –</a:t>
            </a:r>
          </a:p>
          <a:p>
            <a:pPr marL="457200" lvl="0" indent="-457200"/>
            <a:r>
              <a:rPr lang="en-IN" b="1" dirty="0" smtClean="0">
                <a:solidFill>
                  <a:srgbClr val="FF0000"/>
                </a:solidFill>
              </a:rPr>
              <a:t>WOMAN IS HAVING HER PERIOD </a:t>
            </a:r>
          </a:p>
          <a:p>
            <a:pPr marL="457200" lvl="0" indent="-457200"/>
            <a:r>
              <a:rPr lang="en-IN" b="1" dirty="0" smtClean="0">
                <a:solidFill>
                  <a:srgbClr val="FF0000"/>
                </a:solidFill>
              </a:rPr>
              <a:t>SHE IS IN HR POST NATAL REST PERIOD </a:t>
            </a:r>
          </a:p>
          <a:p>
            <a:pPr marL="457200" lvl="0" indent="-457200"/>
            <a:r>
              <a:rPr lang="en-IN" b="1" dirty="0" smtClean="0">
                <a:solidFill>
                  <a:srgbClr val="FF0000"/>
                </a:solidFill>
              </a:rPr>
              <a:t>OR IF SHE IS PREGNANT . IN CASE OF PREGNANCY TILL THE BABY IS BORN THE HUSBAND HAS TO TAKE CARE OF HER AND THE BABY TILL THE MILKING STAGE OF THE MOTHER GETS COMPLETED </a:t>
            </a:r>
          </a:p>
          <a:p>
            <a:pPr marL="457200" lvl="0" indent="-457200">
              <a:buNone/>
            </a:pPr>
            <a:endParaRPr lang="en-IN" b="1" dirty="0" smtClean="0">
              <a:solidFill>
                <a:srgbClr val="FF0000"/>
              </a:solidFill>
            </a:endParaRPr>
          </a:p>
          <a:p>
            <a:pPr marL="457200" lvl="0" indent="-457200">
              <a:buNone/>
            </a:pPr>
            <a:endParaRPr lang="en-IN" b="1" dirty="0" smtClean="0">
              <a:solidFill>
                <a:srgbClr val="FF0000"/>
              </a:solidFill>
            </a:endParaRPr>
          </a:p>
          <a:p>
            <a:pPr marL="457200" lvl="0" indent="-457200">
              <a:buNone/>
            </a:pPr>
            <a:endParaRPr lang="en-IN" b="1" dirty="0" smtClean="0">
              <a:solidFill>
                <a:schemeClr val="bg1"/>
              </a:solidFill>
            </a:endParaRPr>
          </a:p>
          <a:p>
            <a:pPr marL="457200" lvl="0" indent="-457200">
              <a:buNone/>
            </a:pPr>
            <a:endParaRPr lang="en-IN" b="1" dirty="0" smtClean="0">
              <a:solidFill>
                <a:schemeClr val="bg1"/>
              </a:solidFill>
            </a:endParaRPr>
          </a:p>
          <a:p>
            <a:pPr marL="457200" lvl="0" indent="-457200">
              <a:buNone/>
            </a:pPr>
            <a:endParaRPr lang="en-IN" b="1" dirty="0" smtClean="0">
              <a:solidFill>
                <a:schemeClr val="bg1"/>
              </a:solidFill>
            </a:endParaRPr>
          </a:p>
          <a:p>
            <a:pPr marL="457200" lvl="0" indent="-457200">
              <a:buNone/>
            </a:pPr>
            <a:endParaRPr lang="en-IN" b="1" dirty="0" smtClean="0"/>
          </a:p>
          <a:p>
            <a:pPr marL="457200" lvl="0" indent="-457200">
              <a:buNone/>
            </a:pPr>
            <a:endParaRPr lang="en-IN" b="1" dirty="0" smtClean="0"/>
          </a:p>
          <a:p>
            <a:pPr marL="457200" lvl="0" indent="-457200">
              <a:buNone/>
            </a:pPr>
            <a:endParaRPr lang="en-IN" b="1" dirty="0" smtClean="0"/>
          </a:p>
          <a:p>
            <a:pPr marL="457200" lvl="0" indent="-457200">
              <a:buNone/>
            </a:pPr>
            <a:endParaRPr lang="en-IN" b="1" dirty="0" smtClean="0"/>
          </a:p>
          <a:p>
            <a:pPr marL="457200" lvl="0" indent="-457200">
              <a:buNone/>
            </a:pPr>
            <a:endParaRPr lang="en-IN" b="1" dirty="0" smtClean="0"/>
          </a:p>
          <a:p>
            <a:pPr marL="457200" lvl="0" indent="-457200">
              <a:buNone/>
            </a:pPr>
            <a:endParaRPr lang="en-IN" b="1" dirty="0" smtClean="0"/>
          </a:p>
          <a:p>
            <a:endParaRPr lang="en-US" b="1"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dell\Desktop\7.jpg"/>
          <p:cNvPicPr>
            <a:picLocks noChangeAspect="1" noChangeArrowheads="1"/>
          </p:cNvPicPr>
          <p:nvPr/>
        </p:nvPicPr>
        <p:blipFill>
          <a:blip r:embed="rId2"/>
          <a:srcRect/>
          <a:stretch>
            <a:fillRect/>
          </a:stretch>
        </p:blipFill>
        <p:spPr bwMode="auto">
          <a:xfrm>
            <a:off x="-38101" y="0"/>
            <a:ext cx="9252857" cy="6858000"/>
          </a:xfrm>
          <a:prstGeom prst="rect">
            <a:avLst/>
          </a:prstGeom>
          <a:noFill/>
        </p:spPr>
      </p:pic>
      <p:sp>
        <p:nvSpPr>
          <p:cNvPr id="2" name="Title 1"/>
          <p:cNvSpPr>
            <a:spLocks noGrp="1"/>
          </p:cNvSpPr>
          <p:nvPr>
            <p:ph type="title"/>
          </p:nvPr>
        </p:nvSpPr>
        <p:spPr>
          <a:xfrm>
            <a:off x="457200" y="0"/>
            <a:ext cx="8229600" cy="381000"/>
          </a:xfrm>
        </p:spPr>
        <p:txBody>
          <a:bodyPr>
            <a:normAutofit fontScale="90000"/>
          </a:bodyPr>
          <a:lstStyle/>
          <a:p>
            <a:r>
              <a:rPr lang="en-US" b="1" u="sng" dirty="0" smtClean="0">
                <a:solidFill>
                  <a:schemeClr val="bg1"/>
                </a:solidFill>
              </a:rPr>
              <a:t>STATUS OF MOTHERS IN ISLAM </a:t>
            </a:r>
            <a:endParaRPr lang="en-US" b="1" u="sng" dirty="0">
              <a:solidFill>
                <a:schemeClr val="bg1"/>
              </a:solidFill>
            </a:endParaRPr>
          </a:p>
        </p:txBody>
      </p:sp>
      <p:sp>
        <p:nvSpPr>
          <p:cNvPr id="3" name="Content Placeholder 2"/>
          <p:cNvSpPr>
            <a:spLocks noGrp="1"/>
          </p:cNvSpPr>
          <p:nvPr>
            <p:ph idx="1"/>
          </p:nvPr>
        </p:nvSpPr>
        <p:spPr>
          <a:xfrm>
            <a:off x="457200" y="762001"/>
            <a:ext cx="8229600" cy="685799"/>
          </a:xfrm>
        </p:spPr>
        <p:txBody>
          <a:bodyPr>
            <a:noAutofit/>
          </a:bodyPr>
          <a:lstStyle/>
          <a:p>
            <a:pPr>
              <a:buFont typeface="Wingdings" pitchFamily="2" charset="2"/>
              <a:buChar char="§"/>
            </a:pPr>
            <a:r>
              <a:rPr lang="en-IN" sz="2400" b="1" i="1" dirty="0" smtClean="0"/>
              <a:t> </a:t>
            </a:r>
            <a:r>
              <a:rPr lang="en-IN" sz="2400" b="1" i="1" dirty="0" smtClean="0">
                <a:solidFill>
                  <a:schemeClr val="bg1"/>
                </a:solidFill>
              </a:rPr>
              <a:t>A man came to the Prophet and said, ‘O Messenger of God! Who among the people is the most worthy of my good companionship? The Prophet said: Your mother. The man said, ‘Then who?’ The Prophet said: Then your mother. The man further asked, ‘Then who?’ The Prophet said: Then your mother. The man asked again, ‘Then who?’ The Prophet said: Then your father.</a:t>
            </a:r>
          </a:p>
          <a:p>
            <a:pPr>
              <a:buFont typeface="Wingdings" pitchFamily="2" charset="2"/>
              <a:buChar char="§"/>
            </a:pPr>
            <a:r>
              <a:rPr lang="en-IN" sz="2400" b="1" i="1" dirty="0" smtClean="0">
                <a:solidFill>
                  <a:schemeClr val="bg1"/>
                </a:solidFill>
              </a:rPr>
              <a:t>A man once consulted the Prophet Muhammad about taking part in a military campaign. The Prophet asked the man if his mother was still living. When told that she was alive, the Prophet said: “(Then) stay with her, for Paradise is at her feet.”</a:t>
            </a:r>
          </a:p>
          <a:p>
            <a:pPr>
              <a:buFont typeface="Wingdings" pitchFamily="2" charset="2"/>
              <a:buChar char="§"/>
            </a:pPr>
            <a:r>
              <a:rPr lang="en-IN" sz="2400" b="1" i="1" dirty="0" smtClean="0">
                <a:solidFill>
                  <a:schemeClr val="bg1"/>
                </a:solidFill>
              </a:rPr>
              <a:t> On another occasion, the Prophet said: “God has forbidden for you to be undutiful to your mothers</a:t>
            </a:r>
            <a:r>
              <a:rPr lang="en-IN" sz="2400" b="1" i="1" dirty="0" smtClean="0"/>
              <a: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pPr>
              <a:buFont typeface="Wingdings" pitchFamily="2" charset="2"/>
              <a:buChar char="§"/>
            </a:pPr>
            <a:r>
              <a:rPr lang="en-IN" b="1" i="1" dirty="0" smtClean="0"/>
              <a:t>AN OTHER KISSA –</a:t>
            </a:r>
            <a:endParaRPr lang="en-US" b="1" i="1" dirty="0" smtClean="0"/>
          </a:p>
          <a:p>
            <a:pPr>
              <a:buNone/>
            </a:pPr>
            <a:r>
              <a:rPr lang="en-US" b="1" i="1" dirty="0" smtClean="0"/>
              <a:t>MOSSES OR MUSA USED TO TALK TO ALMIGHTY [ALLAH] FROM A MOUNTAIN IN EGYPT …..AFTER HIS MOTHER PASSED AWAY HE WAS VERY UPSET AND WAS TOLD BY ALLAH “BE WARE MOSSES , OF EVERY LITTLE THING YOU DO , AS YOUR MOTHER IS NO MORE TO PRAY FOR YOU”</a:t>
            </a:r>
          </a:p>
          <a:p>
            <a:pPr>
              <a:buNone/>
            </a:pPr>
            <a:r>
              <a:rPr lang="en-US" b="1" i="1" dirty="0" smtClean="0"/>
              <a:t>THIS AGAIN SHOWS THE IMPORTANCE OF MOTHERS IN ISLAM  </a:t>
            </a:r>
            <a:endParaRPr lang="en-IN" b="1" i="1" dirty="0" smtClean="0"/>
          </a:p>
          <a:p>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dell\Desktop\78.jpg"/>
          <p:cNvPicPr>
            <a:picLocks noChangeAspect="1" noChangeArrowheads="1"/>
          </p:cNvPicPr>
          <p:nvPr/>
        </p:nvPicPr>
        <p:blipFill>
          <a:blip r:embed="rId2"/>
          <a:srcRect/>
          <a:stretch>
            <a:fillRect/>
          </a:stretch>
        </p:blipFill>
        <p:spPr bwMode="auto">
          <a:xfrm>
            <a:off x="-5891" y="0"/>
            <a:ext cx="9155783" cy="6858000"/>
          </a:xfrm>
          <a:prstGeom prst="rect">
            <a:avLst/>
          </a:prstGeom>
          <a:noFill/>
        </p:spPr>
      </p:pic>
      <p:sp>
        <p:nvSpPr>
          <p:cNvPr id="2" name="Title 1"/>
          <p:cNvSpPr>
            <a:spLocks noGrp="1"/>
          </p:cNvSpPr>
          <p:nvPr>
            <p:ph type="title"/>
          </p:nvPr>
        </p:nvSpPr>
        <p:spPr/>
        <p:txBody>
          <a:bodyPr>
            <a:normAutofit fontScale="90000"/>
          </a:bodyPr>
          <a:lstStyle/>
          <a:p>
            <a:r>
              <a:rPr lang="en-US" b="1" u="sng" dirty="0" smtClean="0">
                <a:solidFill>
                  <a:schemeClr val="accent6">
                    <a:lumMod val="75000"/>
                  </a:schemeClr>
                </a:solidFill>
              </a:rPr>
              <a:t>IMPORTANCE OF DAUGHTERS IN ISLAM </a:t>
            </a:r>
            <a:r>
              <a:rPr lang="en-US" b="1" u="sng" dirty="0" smtClean="0"/>
              <a:t> </a:t>
            </a:r>
            <a:endParaRPr lang="en-US" b="1" u="sng" dirty="0"/>
          </a:p>
        </p:txBody>
      </p:sp>
      <p:sp>
        <p:nvSpPr>
          <p:cNvPr id="3" name="Content Placeholder 2"/>
          <p:cNvSpPr>
            <a:spLocks noGrp="1"/>
          </p:cNvSpPr>
          <p:nvPr>
            <p:ph idx="1"/>
          </p:nvPr>
        </p:nvSpPr>
        <p:spPr>
          <a:xfrm>
            <a:off x="533400" y="1600200"/>
            <a:ext cx="8229600" cy="4525963"/>
          </a:xfrm>
        </p:spPr>
        <p:txBody>
          <a:bodyPr>
            <a:normAutofit fontScale="92500" lnSpcReduction="10000"/>
          </a:bodyPr>
          <a:lstStyle/>
          <a:p>
            <a:pPr>
              <a:buNone/>
            </a:pPr>
            <a:r>
              <a:rPr lang="en-US" b="1" dirty="0" smtClean="0">
                <a:solidFill>
                  <a:schemeClr val="accent6">
                    <a:lumMod val="75000"/>
                  </a:schemeClr>
                </a:solidFill>
              </a:rPr>
              <a:t>THE QURAN SAYS -</a:t>
            </a:r>
          </a:p>
          <a:p>
            <a:pPr>
              <a:buNone/>
            </a:pPr>
            <a:r>
              <a:rPr lang="en-US" b="1" dirty="0" smtClean="0">
                <a:solidFill>
                  <a:schemeClr val="accent6">
                    <a:lumMod val="75000"/>
                  </a:schemeClr>
                </a:solidFill>
              </a:rPr>
              <a:t>1. Daughters are Great Blessings</a:t>
            </a:r>
            <a:endParaRPr lang="en-US" dirty="0" smtClean="0">
              <a:solidFill>
                <a:schemeClr val="accent6">
                  <a:lumMod val="75000"/>
                </a:schemeClr>
              </a:solidFill>
            </a:endParaRPr>
          </a:p>
          <a:p>
            <a:pPr>
              <a:buNone/>
            </a:pPr>
            <a:r>
              <a:rPr lang="en-US" b="1" dirty="0">
                <a:solidFill>
                  <a:schemeClr val="accent6">
                    <a:lumMod val="75000"/>
                  </a:schemeClr>
                </a:solidFill>
              </a:rPr>
              <a:t>2</a:t>
            </a:r>
            <a:r>
              <a:rPr lang="en-US" b="1" dirty="0" smtClean="0">
                <a:solidFill>
                  <a:schemeClr val="accent6">
                    <a:lumMod val="75000"/>
                  </a:schemeClr>
                </a:solidFill>
              </a:rPr>
              <a:t>. Daughters are the reason for the existence of humanity</a:t>
            </a:r>
          </a:p>
          <a:p>
            <a:pPr>
              <a:buNone/>
            </a:pPr>
            <a:r>
              <a:rPr lang="en-US" b="1" dirty="0">
                <a:solidFill>
                  <a:schemeClr val="accent6">
                    <a:lumMod val="75000"/>
                  </a:schemeClr>
                </a:solidFill>
              </a:rPr>
              <a:t>3</a:t>
            </a:r>
            <a:r>
              <a:rPr lang="en-US" b="1" dirty="0" smtClean="0">
                <a:solidFill>
                  <a:schemeClr val="accent6">
                    <a:lumMod val="75000"/>
                  </a:schemeClr>
                </a:solidFill>
              </a:rPr>
              <a:t>. A Daughter’s Father is Close to Muhammad SAW</a:t>
            </a:r>
            <a:endParaRPr lang="en-US" dirty="0" smtClean="0">
              <a:solidFill>
                <a:schemeClr val="accent6">
                  <a:lumMod val="75000"/>
                </a:schemeClr>
              </a:solidFill>
            </a:endParaRPr>
          </a:p>
          <a:p>
            <a:pPr>
              <a:buNone/>
            </a:pPr>
            <a:r>
              <a:rPr lang="en-US" b="1" dirty="0">
                <a:solidFill>
                  <a:schemeClr val="accent6">
                    <a:lumMod val="75000"/>
                  </a:schemeClr>
                </a:solidFill>
              </a:rPr>
              <a:t>4</a:t>
            </a:r>
            <a:r>
              <a:rPr lang="en-US" b="1" dirty="0" smtClean="0">
                <a:solidFill>
                  <a:schemeClr val="accent6">
                    <a:lumMod val="75000"/>
                  </a:schemeClr>
                </a:solidFill>
              </a:rPr>
              <a:t>. Daughters Brings Double Blessings</a:t>
            </a:r>
            <a:endParaRPr lang="en-US" dirty="0" smtClean="0">
              <a:solidFill>
                <a:schemeClr val="accent6">
                  <a:lumMod val="75000"/>
                </a:schemeClr>
              </a:solidFill>
            </a:endParaRPr>
          </a:p>
          <a:p>
            <a:pPr>
              <a:buNone/>
            </a:pPr>
            <a:r>
              <a:rPr lang="en-US" b="1" dirty="0">
                <a:solidFill>
                  <a:schemeClr val="accent6">
                    <a:lumMod val="75000"/>
                  </a:schemeClr>
                </a:solidFill>
              </a:rPr>
              <a:t>5</a:t>
            </a:r>
            <a:r>
              <a:rPr lang="en-US" b="1" dirty="0" smtClean="0">
                <a:solidFill>
                  <a:schemeClr val="accent6">
                    <a:lumMod val="75000"/>
                  </a:schemeClr>
                </a:solidFill>
              </a:rPr>
              <a:t>. Daughter is a Shield for Her Parents</a:t>
            </a:r>
          </a:p>
          <a:p>
            <a:pPr>
              <a:buNone/>
            </a:pPr>
            <a:r>
              <a:rPr lang="en-US" b="1" dirty="0">
                <a:solidFill>
                  <a:schemeClr val="accent6">
                    <a:lumMod val="75000"/>
                  </a:schemeClr>
                </a:solidFill>
              </a:rPr>
              <a:t>6</a:t>
            </a:r>
            <a:r>
              <a:rPr lang="en-US" b="1" dirty="0" smtClean="0">
                <a:solidFill>
                  <a:schemeClr val="accent6">
                    <a:lumMod val="75000"/>
                  </a:schemeClr>
                </a:solidFill>
              </a:rPr>
              <a:t>. Raising a Daughter Will Guaranteed Paradise</a:t>
            </a:r>
            <a:endParaRPr lang="en-US" dirty="0" smtClean="0">
              <a:solidFill>
                <a:schemeClr val="accent6">
                  <a:lumMod val="75000"/>
                </a:schemeClr>
              </a:solidFill>
            </a:endParaRPr>
          </a:p>
          <a:p>
            <a:pPr>
              <a:buNone/>
            </a:pPr>
            <a:r>
              <a:rPr lang="en-US" b="1" dirty="0">
                <a:solidFill>
                  <a:schemeClr val="accent6">
                    <a:lumMod val="75000"/>
                  </a:schemeClr>
                </a:solidFill>
              </a:rPr>
              <a:t>7</a:t>
            </a:r>
            <a:r>
              <a:rPr lang="en-US" b="1" dirty="0" smtClean="0">
                <a:solidFill>
                  <a:schemeClr val="accent6">
                    <a:lumMod val="75000"/>
                  </a:schemeClr>
                </a:solidFill>
              </a:rPr>
              <a:t>. A Daughter Distanced Her Parents from Hell</a:t>
            </a:r>
            <a:endParaRPr lang="en-US" dirty="0" smtClean="0">
              <a:solidFill>
                <a:schemeClr val="accent6">
                  <a:lumMod val="75000"/>
                </a:schemeClr>
              </a:solidFill>
            </a:endParaRPr>
          </a:p>
          <a:p>
            <a:pPr>
              <a:buNone/>
            </a:pPr>
            <a:endParaRPr lang="en-US" dirty="0" smtClean="0">
              <a:solidFill>
                <a:schemeClr val="bg1"/>
              </a:solidFill>
            </a:endParaRPr>
          </a:p>
          <a:p>
            <a:endParaRPr lang="en-US" dirty="0" smtClean="0">
              <a:solidFill>
                <a:schemeClr val="bg1"/>
              </a:solidFill>
            </a:endParaRPr>
          </a:p>
          <a:p>
            <a:endParaRPr lang="en-US" dirty="0" smtClean="0">
              <a:solidFill>
                <a:schemeClr val="bg1"/>
              </a:solidFill>
            </a:endParaRPr>
          </a:p>
          <a:p>
            <a:endParaRPr lang="en-US" dirty="0" smtClean="0">
              <a:solidFill>
                <a:schemeClr val="bg1"/>
              </a:solidFill>
            </a:endParaRPr>
          </a:p>
          <a:p>
            <a:pPr>
              <a:buNone/>
            </a:pPr>
            <a:endParaRPr lang="en-US" dirty="0" smtClean="0">
              <a:solidFill>
                <a:schemeClr val="bg1"/>
              </a:solidFill>
            </a:endParaRPr>
          </a:p>
          <a:p>
            <a:pPr>
              <a:buNone/>
            </a:pPr>
            <a:endParaRPr lang="en-US" dirty="0">
              <a:solidFill>
                <a:schemeClr val="bg1"/>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lstStyle/>
          <a:p>
            <a:r>
              <a:rPr lang="en-US" b="1" u="sng" dirty="0" smtClean="0"/>
              <a:t>PROPERTY RIGHTS </a:t>
            </a:r>
            <a:endParaRPr lang="en-US" b="1" u="sng" dirty="0"/>
          </a:p>
        </p:txBody>
      </p:sp>
      <p:sp>
        <p:nvSpPr>
          <p:cNvPr id="3" name="Content Placeholder 2"/>
          <p:cNvSpPr>
            <a:spLocks noGrp="1"/>
          </p:cNvSpPr>
          <p:nvPr>
            <p:ph idx="1"/>
          </p:nvPr>
        </p:nvSpPr>
        <p:spPr>
          <a:xfrm>
            <a:off x="457200" y="914400"/>
            <a:ext cx="8229600" cy="5943600"/>
          </a:xfrm>
        </p:spPr>
        <p:txBody>
          <a:bodyPr>
            <a:normAutofit fontScale="77500" lnSpcReduction="20000"/>
          </a:bodyPr>
          <a:lstStyle/>
          <a:p>
            <a:pPr>
              <a:buNone/>
            </a:pPr>
            <a:r>
              <a:rPr lang="en-US" b="1" i="1" dirty="0" smtClean="0"/>
              <a:t>THE QURAN DECLARES – </a:t>
            </a:r>
          </a:p>
          <a:p>
            <a:pPr>
              <a:buFont typeface="Wingdings" pitchFamily="2" charset="2"/>
              <a:buChar char="§"/>
            </a:pPr>
            <a:r>
              <a:rPr lang="en-US" b="1" dirty="0" smtClean="0"/>
              <a:t>“For men there is a share from what their parents and close relatives leave, and for women there is a share from what their parents and close relatives leave, be it little or considerable; a definite share.”</a:t>
            </a:r>
          </a:p>
          <a:p>
            <a:pPr>
              <a:buFont typeface="Wingdings" pitchFamily="2" charset="2"/>
              <a:buChar char="§"/>
            </a:pPr>
            <a:r>
              <a:rPr lang="en-US" b="1" dirty="0" smtClean="0"/>
              <a:t>“Allah charges you in regard with your children: a son’s share is equal to the share of two daughters; if the [children] are [only] daughters and two or more, their share is two thirds of the legacy, and if there is only one daughter, her share is half [of the legacy]; and each of the parents inherit one-sixth of the legacy if the deceased had children, and if the deceased had no children and the parents are the only heirs, the mother inherits one-third; if the deceased had brothers, the mother inherits one-sixth; [all this is] after executing the will and settling the debts of the deceased. You do not know which of your parents and children benefit you the most. This is Allah’s injunction; surely Allah is All-knowing, All-wise.” </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t>CONCLUSION</a:t>
            </a:r>
            <a:endParaRPr lang="en-US" b="1" u="sng" dirty="0"/>
          </a:p>
        </p:txBody>
      </p:sp>
      <p:sp>
        <p:nvSpPr>
          <p:cNvPr id="3" name="Content Placeholder 2"/>
          <p:cNvSpPr>
            <a:spLocks noGrp="1"/>
          </p:cNvSpPr>
          <p:nvPr>
            <p:ph idx="1"/>
          </p:nvPr>
        </p:nvSpPr>
        <p:spPr/>
        <p:txBody>
          <a:bodyPr>
            <a:normAutofit fontScale="85000" lnSpcReduction="10000"/>
          </a:bodyPr>
          <a:lstStyle/>
          <a:p>
            <a:pPr>
              <a:buFont typeface="Wingdings" pitchFamily="2" charset="2"/>
              <a:buChar char="§"/>
            </a:pPr>
            <a:r>
              <a:rPr lang="en-US" dirty="0" smtClean="0"/>
              <a:t>CERTAIN SECTION OF PEOPLE accuse Islam of being a religion which guides people to the wrong path WHICH THEY TERM AS JIHAD , instead it is these people who are interpreting Islam incorrectly.</a:t>
            </a:r>
          </a:p>
          <a:p>
            <a:pPr>
              <a:buFont typeface="Wingdings" pitchFamily="2" charset="2"/>
              <a:buChar char="§"/>
            </a:pPr>
            <a:r>
              <a:rPr lang="en-US" dirty="0" smtClean="0"/>
              <a:t>While some of these are  misinterpretations of the </a:t>
            </a:r>
            <a:r>
              <a:rPr lang="en-US" dirty="0" err="1"/>
              <a:t>Q</a:t>
            </a:r>
            <a:r>
              <a:rPr lang="en-US" dirty="0" err="1" smtClean="0"/>
              <a:t>uranic</a:t>
            </a:r>
            <a:r>
              <a:rPr lang="en-US" dirty="0" smtClean="0"/>
              <a:t> verses others have been deliberately twisted  to suit people conveniences WHICH IS VERY EVIDENT AND HISTORY ALSO SUPPORTS IT AS WE HAVE READ IN THE CENTRAL ISLAMIC LANDS HOW DIFFERNT SECTS EMMERGED AND BROKE FROM THE MAIN STREAM ISLAM </a:t>
            </a:r>
          </a:p>
          <a:p>
            <a:pPr>
              <a:buNone/>
            </a:pP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lstStyle/>
          <a:p>
            <a:r>
              <a:rPr lang="en-US" b="1" u="sng" dirty="0" smtClean="0"/>
              <a:t>BIBLOGRAPHY </a:t>
            </a:r>
            <a:endParaRPr lang="en-US" b="1" u="sng" dirty="0"/>
          </a:p>
        </p:txBody>
      </p:sp>
      <p:sp>
        <p:nvSpPr>
          <p:cNvPr id="3" name="Content Placeholder 2"/>
          <p:cNvSpPr>
            <a:spLocks noGrp="1"/>
          </p:cNvSpPr>
          <p:nvPr>
            <p:ph idx="1"/>
          </p:nvPr>
        </p:nvSpPr>
        <p:spPr>
          <a:xfrm>
            <a:off x="457200" y="1600200"/>
            <a:ext cx="8229600" cy="5257800"/>
          </a:xfrm>
        </p:spPr>
        <p:txBody>
          <a:bodyPr>
            <a:normAutofit fontScale="40000" lnSpcReduction="20000"/>
          </a:bodyPr>
          <a:lstStyle/>
          <a:p>
            <a:pPr>
              <a:buFont typeface="Wingdings" pitchFamily="2" charset="2"/>
              <a:buChar char="Ø"/>
            </a:pPr>
            <a:r>
              <a:rPr lang="en-US" dirty="0" smtClean="0">
                <a:hlinkClick r:id="rId2"/>
              </a:rPr>
              <a:t>https://www.al-islam.org/introduction-rights-and-duties-women-islam-ayatullah-ibrahim-amini/womens-inheritance-islam</a:t>
            </a:r>
            <a:endParaRPr lang="en-US" dirty="0" smtClean="0"/>
          </a:p>
          <a:p>
            <a:pPr>
              <a:buFont typeface="Wingdings" pitchFamily="2" charset="2"/>
              <a:buChar char="Ø"/>
            </a:pPr>
            <a:r>
              <a:rPr lang="en-US" dirty="0" smtClean="0">
                <a:hlinkClick r:id="rId3"/>
              </a:rPr>
              <a:t>https://azislam.com/importance-of-daughter-in-islam</a:t>
            </a:r>
            <a:endParaRPr lang="en-US" dirty="0"/>
          </a:p>
          <a:p>
            <a:pPr>
              <a:buFont typeface="Wingdings" pitchFamily="2" charset="2"/>
              <a:buChar char="Ø"/>
            </a:pPr>
            <a:r>
              <a:rPr lang="en-IN" u="sng" dirty="0" smtClean="0">
                <a:hlinkClick r:id="rId4"/>
              </a:rPr>
              <a:t>http://www.islamic-sharia.org/khula/</a:t>
            </a:r>
            <a:endParaRPr lang="en-IN" u="sng" dirty="0" smtClean="0"/>
          </a:p>
          <a:p>
            <a:pPr>
              <a:buFont typeface="Wingdings" pitchFamily="2" charset="2"/>
              <a:buChar char="Ø"/>
            </a:pPr>
            <a:r>
              <a:rPr lang="en-IN" dirty="0" smtClean="0"/>
              <a:t>https://www.google.co.in/search?biw=1600&amp;bih=731&amp;tbm=isch&amp;sa=1&amp;ei=m7gyWqm4MovXvAS6_ZSYDg&amp;q=QURAN+&amp;oq=QURAN+&amp;gs_l=psy-ab.3..0l10.19034.24753.0.25966.13.9.0.1.1.0.242.1329.2-6.7.0....0...1c.1.64.psy-ab..5.7.1338.0..0i67k1.263.f1myHtbEgOM#imgrc=O98tVYRGuvspNM</a:t>
            </a:r>
          </a:p>
          <a:p>
            <a:pPr>
              <a:buFont typeface="Wingdings" pitchFamily="2" charset="2"/>
              <a:buChar char="Ø"/>
            </a:pPr>
            <a:r>
              <a:rPr lang="en-IN" dirty="0" smtClean="0"/>
              <a:t>. </a:t>
            </a:r>
            <a:r>
              <a:rPr lang="en-IN" u="sng" dirty="0" smtClean="0">
                <a:hlinkClick r:id="rId5"/>
              </a:rPr>
              <a:t>https://www.whyislam.org/social-ties-2/the-importance-of-girls-education-in-islam/</a:t>
            </a:r>
            <a:endParaRPr lang="en-IN" u="sng" dirty="0" smtClean="0"/>
          </a:p>
          <a:p>
            <a:pPr>
              <a:buFont typeface="Wingdings" pitchFamily="2" charset="2"/>
              <a:buChar char="Ø"/>
            </a:pPr>
            <a:r>
              <a:rPr lang="en-IN" u="sng" dirty="0" smtClean="0"/>
              <a:t>Living </a:t>
            </a:r>
            <a:r>
              <a:rPr lang="en-IN" u="sng" dirty="0" err="1" smtClean="0"/>
              <a:t>islam</a:t>
            </a:r>
            <a:r>
              <a:rPr lang="en-IN" u="sng" dirty="0" smtClean="0"/>
              <a:t> </a:t>
            </a:r>
            <a:r>
              <a:rPr lang="en-IN" i="1" u="sng" dirty="0" smtClean="0"/>
              <a:t>treading the path of the ideal </a:t>
            </a:r>
            <a:r>
              <a:rPr lang="en-IN" u="sng" dirty="0" smtClean="0"/>
              <a:t>by </a:t>
            </a:r>
            <a:r>
              <a:rPr lang="en-IN" u="sng" dirty="0" err="1" smtClean="0"/>
              <a:t>Ruqaiyyah</a:t>
            </a:r>
            <a:r>
              <a:rPr lang="en-IN" u="sng" dirty="0" smtClean="0"/>
              <a:t> </a:t>
            </a:r>
            <a:r>
              <a:rPr lang="en-IN" u="sng" dirty="0" err="1" smtClean="0"/>
              <a:t>Waris</a:t>
            </a:r>
            <a:r>
              <a:rPr lang="en-IN" u="sng" dirty="0" smtClean="0"/>
              <a:t> </a:t>
            </a:r>
            <a:r>
              <a:rPr lang="en-IN" u="sng" dirty="0" err="1" smtClean="0"/>
              <a:t>Maqsoodpublished</a:t>
            </a:r>
            <a:r>
              <a:rPr lang="en-IN" u="sng" dirty="0" smtClean="0"/>
              <a:t> , by </a:t>
            </a:r>
            <a:r>
              <a:rPr lang="en-IN" u="sng" dirty="0" err="1" smtClean="0"/>
              <a:t>goodword</a:t>
            </a:r>
            <a:r>
              <a:rPr lang="en-IN" u="sng" dirty="0" smtClean="0"/>
              <a:t> books 1998 edition , </a:t>
            </a:r>
            <a:r>
              <a:rPr lang="en-IN" u="sng" dirty="0" err="1" smtClean="0"/>
              <a:t>womens</a:t>
            </a:r>
            <a:r>
              <a:rPr lang="en-IN" u="sng" dirty="0" smtClean="0"/>
              <a:t> rights , page no. 86 to 110 . </a:t>
            </a:r>
          </a:p>
          <a:p>
            <a:pPr>
              <a:buFont typeface="Wingdings" pitchFamily="2" charset="2"/>
              <a:buChar char="Ø"/>
            </a:pPr>
            <a:r>
              <a:rPr lang="en-IN" u="sng" dirty="0" smtClean="0"/>
              <a:t>Living </a:t>
            </a:r>
            <a:r>
              <a:rPr lang="en-IN" u="sng" dirty="0" err="1" smtClean="0"/>
              <a:t>islam</a:t>
            </a:r>
            <a:r>
              <a:rPr lang="en-IN" u="sng" dirty="0" smtClean="0"/>
              <a:t> </a:t>
            </a:r>
            <a:r>
              <a:rPr lang="en-IN" i="1" u="sng" dirty="0" smtClean="0"/>
              <a:t>treading the path of the ideal</a:t>
            </a:r>
            <a:r>
              <a:rPr lang="en-IN" u="sng" dirty="0" smtClean="0"/>
              <a:t> by </a:t>
            </a:r>
            <a:r>
              <a:rPr lang="en-IN" u="sng" dirty="0" err="1" smtClean="0"/>
              <a:t>Ruqaiyyah</a:t>
            </a:r>
            <a:r>
              <a:rPr lang="en-IN" u="sng" dirty="0" smtClean="0"/>
              <a:t> </a:t>
            </a:r>
            <a:r>
              <a:rPr lang="en-IN" u="sng" dirty="0" err="1" smtClean="0"/>
              <a:t>Waris</a:t>
            </a:r>
            <a:r>
              <a:rPr lang="en-IN" u="sng" dirty="0" smtClean="0"/>
              <a:t> </a:t>
            </a:r>
            <a:r>
              <a:rPr lang="en-IN" u="sng" dirty="0" err="1" smtClean="0"/>
              <a:t>Maqsoodpublished</a:t>
            </a:r>
            <a:r>
              <a:rPr lang="en-IN" u="sng" dirty="0" smtClean="0"/>
              <a:t> , by </a:t>
            </a:r>
            <a:r>
              <a:rPr lang="en-IN" u="sng" dirty="0" err="1" smtClean="0"/>
              <a:t>goodword</a:t>
            </a:r>
            <a:r>
              <a:rPr lang="en-IN" u="sng" dirty="0" smtClean="0"/>
              <a:t> books 1998 edition , divorce , page no. 229 to </a:t>
            </a:r>
            <a:r>
              <a:rPr lang="en-IN" u="sng" dirty="0" smtClean="0"/>
              <a:t>243</a:t>
            </a:r>
          </a:p>
          <a:p>
            <a:pPr>
              <a:buFont typeface="Wingdings" pitchFamily="2" charset="2"/>
              <a:buChar char="Ø"/>
            </a:pPr>
            <a:r>
              <a:rPr lang="en-IN" dirty="0" smtClean="0">
                <a:hlinkClick r:id="rId6"/>
              </a:rPr>
              <a:t>http://</a:t>
            </a:r>
            <a:r>
              <a:rPr lang="en-IN" dirty="0" smtClean="0">
                <a:hlinkClick r:id="rId6"/>
              </a:rPr>
              <a:t>islamic-stuff-corner.blogspot.com/2013/01/muslim-girl-babies-kids-wallpapers.html</a:t>
            </a:r>
            <a:endParaRPr lang="en-IN" dirty="0" smtClean="0"/>
          </a:p>
          <a:p>
            <a:pPr>
              <a:buFont typeface="Wingdings" pitchFamily="2" charset="2"/>
              <a:buChar char="Ø"/>
            </a:pPr>
            <a:r>
              <a:rPr lang="en-IN" dirty="0" smtClean="0">
                <a:hlinkClick r:id="rId7"/>
              </a:rPr>
              <a:t>https://www.youtube.com/watch?v=-</a:t>
            </a:r>
            <a:r>
              <a:rPr lang="en-IN" dirty="0" smtClean="0">
                <a:hlinkClick r:id="rId7"/>
              </a:rPr>
              <a:t>CihFTMmMlM</a:t>
            </a:r>
            <a:endParaRPr lang="en-IN" dirty="0" smtClean="0"/>
          </a:p>
          <a:p>
            <a:pPr>
              <a:buFont typeface="Wingdings" pitchFamily="2" charset="2"/>
              <a:buChar char="Ø"/>
            </a:pPr>
            <a:r>
              <a:rPr lang="en-IN" dirty="0" smtClean="0"/>
              <a:t> </a:t>
            </a:r>
            <a:r>
              <a:rPr lang="en-IN" dirty="0" smtClean="0">
                <a:hlinkClick r:id="rId8"/>
              </a:rPr>
              <a:t>https</a:t>
            </a:r>
            <a:r>
              <a:rPr lang="en-IN" dirty="0" smtClean="0">
                <a:hlinkClick r:id="rId8"/>
              </a:rPr>
              <a:t>://www.telegraph.co.uk/news/2018/08/01/british-court-recognises-sharia-law-landmark-divorce-case</a:t>
            </a:r>
            <a:r>
              <a:rPr lang="en-IN" dirty="0" smtClean="0">
                <a:hlinkClick r:id="rId8"/>
              </a:rPr>
              <a:t>/</a:t>
            </a:r>
            <a:endParaRPr lang="en-IN" dirty="0" smtClean="0"/>
          </a:p>
          <a:p>
            <a:pPr>
              <a:buFont typeface="Wingdings" pitchFamily="2" charset="2"/>
              <a:buChar char="Ø"/>
            </a:pPr>
            <a:r>
              <a:rPr lang="en-IN" dirty="0" smtClean="0">
                <a:hlinkClick r:id="rId9"/>
              </a:rPr>
              <a:t>https://nydivorcefirm.com/avoid-losing-everything-divorce</a:t>
            </a:r>
            <a:r>
              <a:rPr lang="en-IN" dirty="0" smtClean="0">
                <a:hlinkClick r:id="rId9"/>
              </a:rPr>
              <a:t>/</a:t>
            </a:r>
            <a:endParaRPr lang="en-IN" dirty="0" smtClean="0"/>
          </a:p>
          <a:p>
            <a:pPr>
              <a:buFont typeface="Wingdings" pitchFamily="2" charset="2"/>
              <a:buChar char="Ø"/>
            </a:pPr>
            <a:r>
              <a:rPr lang="en-IN" dirty="0" smtClean="0">
                <a:hlinkClick r:id="rId10"/>
              </a:rPr>
              <a:t>https://</a:t>
            </a:r>
            <a:r>
              <a:rPr lang="en-IN" dirty="0" smtClean="0">
                <a:hlinkClick r:id="rId10"/>
              </a:rPr>
              <a:t>www.newsnation.in/india-news/nikah-halala-victim-shabnam-rani-granted-security-supreme-court-orders-yogi-adityanath-government-in-uttar-pradesh-article-203049.html</a:t>
            </a:r>
            <a:endParaRPr lang="en-IN" dirty="0" smtClean="0"/>
          </a:p>
          <a:p>
            <a:pPr>
              <a:buFont typeface="Wingdings" pitchFamily="2" charset="2"/>
              <a:buChar char="Ø"/>
            </a:pPr>
            <a:r>
              <a:rPr lang="en-IN" dirty="0" smtClean="0">
                <a:hlinkClick r:id="rId11"/>
              </a:rPr>
              <a:t>http://dubeat.com/2017/09/triple-talaq-a-battle-against-three-words</a:t>
            </a:r>
            <a:r>
              <a:rPr lang="en-IN" dirty="0" smtClean="0">
                <a:hlinkClick r:id="rId11"/>
              </a:rPr>
              <a:t>/</a:t>
            </a:r>
            <a:endParaRPr lang="en-IN" dirty="0" smtClean="0"/>
          </a:p>
          <a:p>
            <a:pPr>
              <a:buFont typeface="Wingdings" pitchFamily="2" charset="2"/>
              <a:buChar char="Ø"/>
            </a:pPr>
            <a:r>
              <a:rPr lang="en-IN" dirty="0" smtClean="0">
                <a:hlinkClick r:id="rId12"/>
              </a:rPr>
              <a:t>http://wsbuzz.com/world-news/difference-hijab-burka-niqab</a:t>
            </a:r>
            <a:r>
              <a:rPr lang="en-IN" dirty="0" smtClean="0">
                <a:hlinkClick r:id="rId12"/>
              </a:rPr>
              <a:t>/</a:t>
            </a:r>
            <a:endParaRPr lang="en-IN" dirty="0" smtClean="0"/>
          </a:p>
          <a:p>
            <a:pPr>
              <a:buFont typeface="Wingdings" pitchFamily="2" charset="2"/>
              <a:buChar char="Ø"/>
            </a:pPr>
            <a:r>
              <a:rPr lang="en-IN" dirty="0" smtClean="0">
                <a:hlinkClick r:id="rId13"/>
              </a:rPr>
              <a:t>https://</a:t>
            </a:r>
            <a:r>
              <a:rPr lang="en-IN" dirty="0" smtClean="0">
                <a:hlinkClick r:id="rId13"/>
              </a:rPr>
              <a:t>en.wikipedia.org/wiki/Quran</a:t>
            </a:r>
            <a:endParaRPr lang="en-IN" dirty="0" smtClean="0"/>
          </a:p>
          <a:p>
            <a:pPr>
              <a:buFont typeface="Wingdings" pitchFamily="2" charset="2"/>
              <a:buChar char="Ø"/>
            </a:pPr>
            <a:r>
              <a:rPr lang="en-IN" dirty="0" smtClean="0">
                <a:hlinkClick r:id="rId14"/>
              </a:rPr>
              <a:t>https://</a:t>
            </a:r>
            <a:r>
              <a:rPr lang="en-IN" dirty="0" smtClean="0">
                <a:hlinkClick r:id="rId14"/>
              </a:rPr>
              <a:t>www.123rf.com/photo_21739049_beautiful-arabic-woman-with-hookah-in-a-harem.html</a:t>
            </a:r>
            <a:endParaRPr lang="en-IN" dirty="0" smtClean="0"/>
          </a:p>
          <a:p>
            <a:pPr>
              <a:buFont typeface="Wingdings" pitchFamily="2" charset="2"/>
              <a:buChar char="Ø"/>
            </a:pPr>
            <a:r>
              <a:rPr lang="en-IN" dirty="0" smtClean="0">
                <a:hlinkClick r:id="rId15"/>
              </a:rPr>
              <a:t>http://</a:t>
            </a:r>
            <a:r>
              <a:rPr lang="en-IN" dirty="0" smtClean="0">
                <a:hlinkClick r:id="rId15"/>
              </a:rPr>
              <a:t>discovertr.com/wp-content/uploads/2018/01/harem.jpg</a:t>
            </a:r>
            <a:endParaRPr lang="en-IN" dirty="0" smtClean="0"/>
          </a:p>
          <a:p>
            <a:pPr>
              <a:buFont typeface="Wingdings" pitchFamily="2" charset="2"/>
              <a:buChar char="Ø"/>
            </a:pPr>
            <a:endParaRPr lang="en-IN" dirty="0" smtClean="0"/>
          </a:p>
          <a:p>
            <a:pPr>
              <a:buFont typeface="Wingdings" pitchFamily="2" charset="2"/>
              <a:buChar char="Ø"/>
            </a:pPr>
            <a:endParaRPr lang="en-IN" dirty="0" smtClean="0"/>
          </a:p>
          <a:p>
            <a:pPr>
              <a:buFont typeface="Wingdings" pitchFamily="2" charset="2"/>
              <a:buChar char="Ø"/>
            </a:pPr>
            <a:endParaRPr lang="en-IN" dirty="0" smtClean="0"/>
          </a:p>
          <a:p>
            <a:pPr>
              <a:buFont typeface="Wingdings" pitchFamily="2" charset="2"/>
              <a:buChar char="Ø"/>
            </a:pPr>
            <a:endParaRPr lang="en-IN" dirty="0" smtClean="0"/>
          </a:p>
          <a:p>
            <a:pPr>
              <a:buNone/>
            </a:pP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2895600"/>
            <a:ext cx="8229600" cy="3230563"/>
          </a:xfrm>
        </p:spPr>
        <p:txBody>
          <a:bodyPr>
            <a:normAutofit/>
          </a:bodyPr>
          <a:lstStyle/>
          <a:p>
            <a:pPr algn="ctr">
              <a:buNone/>
            </a:pPr>
            <a:r>
              <a:rPr lang="en-US" sz="9600" b="1" i="1" dirty="0" smtClean="0"/>
              <a:t>THANK YOU </a:t>
            </a:r>
            <a:endParaRPr lang="en-US" sz="9600" b="1" i="1"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TotalTime>
  <Words>1129</Words>
  <Application>Microsoft Office PowerPoint</Application>
  <PresentationFormat>On-screen Show (4:3)</PresentationFormat>
  <Paragraphs>113</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MISCONCEPTIONS ABOUT WOMEN IN ISLAM  </vt:lpstr>
      <vt:lpstr>OBJECTIVE </vt:lpstr>
      <vt:lpstr>INTRODUCTION </vt:lpstr>
      <vt:lpstr>RIGHTS</vt:lpstr>
      <vt:lpstr>HAREMS </vt:lpstr>
      <vt:lpstr>PURDAH</vt:lpstr>
      <vt:lpstr>EDUCATION </vt:lpstr>
      <vt:lpstr>Intellectual Abilities Of Two Wives Of Prophet Muhammad</vt:lpstr>
      <vt:lpstr>TRIPLE TALAQ OR IDDAH</vt:lpstr>
      <vt:lpstr>KHULA</vt:lpstr>
      <vt:lpstr>NIKHA HALALA</vt:lpstr>
      <vt:lpstr>DIVORCE IN ISLAM </vt:lpstr>
      <vt:lpstr>STATUS OF MOTHERS IN ISLAM </vt:lpstr>
      <vt:lpstr>Slide 14</vt:lpstr>
      <vt:lpstr>IMPORTANCE OF DAUGHTERS IN ISLAM  </vt:lpstr>
      <vt:lpstr>PROPERTY RIGHTS </vt:lpstr>
      <vt:lpstr>CONCLUSION</vt:lpstr>
      <vt:lpstr>BIBLOGRAPHY </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MISCONCEPTIONS ABOUT WOMEN IN ISLAM</dc:title>
  <dc:creator>dell</dc:creator>
  <cp:lastModifiedBy>dell</cp:lastModifiedBy>
  <cp:revision>6</cp:revision>
  <dcterms:created xsi:type="dcterms:W3CDTF">2018-12-04T14:53:27Z</dcterms:created>
  <dcterms:modified xsi:type="dcterms:W3CDTF">2018-12-04T18:27:44Z</dcterms:modified>
</cp:coreProperties>
</file>